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60" r:id="rId4"/>
    <p:sldId id="261" r:id="rId5"/>
    <p:sldId id="262" r:id="rId6"/>
    <p:sldId id="259" r:id="rId7"/>
    <p:sldId id="276" r:id="rId8"/>
    <p:sldId id="283" r:id="rId9"/>
    <p:sldId id="284" r:id="rId10"/>
    <p:sldId id="275" r:id="rId11"/>
    <p:sldId id="277" r:id="rId12"/>
    <p:sldId id="263" r:id="rId13"/>
    <p:sldId id="278" r:id="rId14"/>
    <p:sldId id="279" r:id="rId15"/>
    <p:sldId id="264" r:id="rId16"/>
    <p:sldId id="265" r:id="rId17"/>
    <p:sldId id="273" r:id="rId18"/>
    <p:sldId id="281" r:id="rId19"/>
    <p:sldId id="282" r:id="rId20"/>
    <p:sldId id="269" r:id="rId21"/>
    <p:sldId id="270" r:id="rId22"/>
    <p:sldId id="271" r:id="rId23"/>
    <p:sldId id="272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drranaayyub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hudacibe.com/" TargetMode="External"/><Relationship Id="rId2" Type="http://schemas.openxmlformats.org/officeDocument/2006/relationships/hyperlink" Target="mailto:info@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47"/>
            <a:ext cx="9144000" cy="686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981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743200"/>
            <a:ext cx="7772400" cy="3886200"/>
          </a:xfrm>
        </p:spPr>
        <p:txBody>
          <a:bodyPr/>
          <a:lstStyle/>
          <a:p>
            <a:r>
              <a:rPr lang="en-US" dirty="0" smtClean="0"/>
              <a:t>Many banks like HSBC and TSB Lloyds have offered </a:t>
            </a:r>
            <a:r>
              <a:rPr lang="en-US" dirty="0" err="1" smtClean="0"/>
              <a:t>Halal</a:t>
            </a:r>
            <a:r>
              <a:rPr lang="en-US" dirty="0" smtClean="0"/>
              <a:t> accounts and </a:t>
            </a:r>
            <a:r>
              <a:rPr lang="en-US" dirty="0" smtClean="0">
                <a:solidFill>
                  <a:srgbClr val="C00000"/>
                </a:solidFill>
              </a:rPr>
              <a:t>25%</a:t>
            </a:r>
            <a:r>
              <a:rPr lang="en-US" dirty="0" smtClean="0"/>
              <a:t> of these accounts are being opened by  </a:t>
            </a:r>
            <a:r>
              <a:rPr lang="en-US" dirty="0" smtClean="0">
                <a:solidFill>
                  <a:srgbClr val="C00000"/>
                </a:solidFill>
              </a:rPr>
              <a:t>British non Muslims </a:t>
            </a:r>
            <a:r>
              <a:rPr lang="en-US" sz="2000" dirty="0" smtClean="0"/>
              <a:t>(Knight, 2006).</a:t>
            </a:r>
          </a:p>
          <a:p>
            <a:endParaRPr lang="en-US" dirty="0"/>
          </a:p>
        </p:txBody>
      </p:sp>
      <p:pic>
        <p:nvPicPr>
          <p:cNvPr id="3074" name="Picture 2" descr="D:\Conferences\Halal Conference\Images for presentation\HSBC 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3657600" cy="1752600"/>
          </a:xfrm>
          <a:prstGeom prst="rect">
            <a:avLst/>
          </a:prstGeom>
          <a:noFill/>
        </p:spPr>
      </p:pic>
      <p:pic>
        <p:nvPicPr>
          <p:cNvPr id="3075" name="Picture 3" descr="D:\Conferences\Halal Conference\Images for presentation\TSB HALL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762000"/>
            <a:ext cx="3581400" cy="1828800"/>
          </a:xfrm>
          <a:prstGeom prst="rect">
            <a:avLst/>
          </a:prstGeom>
          <a:noFill/>
        </p:spPr>
      </p:pic>
      <p:pic>
        <p:nvPicPr>
          <p:cNvPr id="3077" name="Picture 5" descr="D:\Conferences\Halal Conference\Images for presentation\TSB Hal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724400"/>
            <a:ext cx="43434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343400"/>
            <a:ext cx="7772400" cy="1676400"/>
          </a:xfrm>
        </p:spPr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Jawhara</a:t>
            </a:r>
            <a:r>
              <a:rPr lang="en-US" dirty="0" smtClean="0"/>
              <a:t> Hotels of Dubai, first Islamic Hotel in Dubai, claim that </a:t>
            </a:r>
            <a:r>
              <a:rPr lang="en-US" dirty="0" smtClean="0">
                <a:solidFill>
                  <a:srgbClr val="C00000"/>
                </a:solidFill>
              </a:rPr>
              <a:t>60% </a:t>
            </a:r>
            <a:r>
              <a:rPr lang="en-US" dirty="0" smtClean="0"/>
              <a:t>of their clientele are non-Muslims </a:t>
            </a:r>
            <a:r>
              <a:rPr lang="en-US" sz="2000" dirty="0" smtClean="0"/>
              <a:t>(</a:t>
            </a:r>
            <a:r>
              <a:rPr lang="en-US" sz="2000" dirty="0" err="1" smtClean="0"/>
              <a:t>Asif</a:t>
            </a:r>
            <a:r>
              <a:rPr lang="en-US" sz="2000" dirty="0" smtClean="0"/>
              <a:t>, March 29, 2011).</a:t>
            </a:r>
          </a:p>
        </p:txBody>
      </p:sp>
      <p:pic>
        <p:nvPicPr>
          <p:cNvPr id="6147" name="Picture 3" descr="D:\Conferences\Halal Conference\Images for presentation\imagesjawareh ho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14400"/>
            <a:ext cx="3619500" cy="2819400"/>
          </a:xfrm>
          <a:prstGeom prst="rect">
            <a:avLst/>
          </a:prstGeom>
          <a:noFill/>
        </p:spPr>
      </p:pic>
      <p:pic>
        <p:nvPicPr>
          <p:cNvPr id="6148" name="Picture 4" descr="D:\Conferences\Halal Conference\Images for presentation\Al jawareh hotel dub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400"/>
            <a:ext cx="36576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According to </a:t>
            </a:r>
            <a:r>
              <a:rPr lang="en-US" sz="2000" dirty="0" smtClean="0"/>
              <a:t>(</a:t>
            </a:r>
            <a:r>
              <a:rPr lang="en-US" sz="2000" dirty="0" err="1" smtClean="0"/>
              <a:t>Spedding</a:t>
            </a:r>
            <a:r>
              <a:rPr lang="en-US" sz="2000" dirty="0" smtClean="0"/>
              <a:t>, 2010) </a:t>
            </a:r>
            <a:r>
              <a:rPr lang="en-US" dirty="0" smtClean="0"/>
              <a:t>in UK, a large amount of </a:t>
            </a:r>
            <a:r>
              <a:rPr lang="en-US" dirty="0" err="1" smtClean="0"/>
              <a:t>Halal</a:t>
            </a:r>
            <a:r>
              <a:rPr lang="en-US" dirty="0" smtClean="0"/>
              <a:t> meat sheep is eaten by </a:t>
            </a:r>
            <a:r>
              <a:rPr lang="en-US" dirty="0" smtClean="0">
                <a:solidFill>
                  <a:srgbClr val="C00000"/>
                </a:solidFill>
              </a:rPr>
              <a:t>non-Muslims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C00000"/>
                </a:solidFill>
              </a:rPr>
              <a:t>ethnic restaurant </a:t>
            </a:r>
            <a:r>
              <a:rPr lang="en-US" dirty="0" smtClean="0"/>
              <a:t>sector which further drives up the demand for it.</a:t>
            </a:r>
          </a:p>
          <a:p>
            <a:r>
              <a:rPr lang="en-US" dirty="0" smtClean="0"/>
              <a:t>It has been reported by </a:t>
            </a:r>
            <a:r>
              <a:rPr lang="en-US" sz="2000" dirty="0" smtClean="0"/>
              <a:t>(Administrator, 2010) </a:t>
            </a:r>
            <a:r>
              <a:rPr lang="en-US" dirty="0" smtClean="0"/>
              <a:t>that many </a:t>
            </a:r>
            <a:r>
              <a:rPr lang="en-US" dirty="0" smtClean="0">
                <a:solidFill>
                  <a:srgbClr val="C00000"/>
                </a:solidFill>
              </a:rPr>
              <a:t>non-Muslim consumers </a:t>
            </a:r>
            <a:r>
              <a:rPr lang="en-US" dirty="0" smtClean="0"/>
              <a:t>buy the </a:t>
            </a:r>
            <a:r>
              <a:rPr lang="en-US" dirty="0" err="1" smtClean="0"/>
              <a:t>halal</a:t>
            </a:r>
            <a:r>
              <a:rPr lang="en-US" dirty="0" smtClean="0"/>
              <a:t> products from hundred </a:t>
            </a:r>
            <a:r>
              <a:rPr lang="en-US" dirty="0" err="1" smtClean="0">
                <a:solidFill>
                  <a:srgbClr val="C00000"/>
                </a:solidFill>
              </a:rPr>
              <a:t>Halal</a:t>
            </a:r>
            <a:r>
              <a:rPr lang="en-US" dirty="0" smtClean="0">
                <a:solidFill>
                  <a:srgbClr val="C00000"/>
                </a:solidFill>
              </a:rPr>
              <a:t> butcheries </a:t>
            </a:r>
            <a:r>
              <a:rPr lang="en-US" dirty="0" smtClean="0"/>
              <a:t>found all over UK. </a:t>
            </a:r>
          </a:p>
          <a:p>
            <a:endParaRPr lang="en-US" dirty="0" smtClean="0"/>
          </a:p>
        </p:txBody>
      </p:sp>
      <p:pic>
        <p:nvPicPr>
          <p:cNvPr id="8194" name="Picture 2" descr="D:\Conferences\Halal Conference\Images for presentation\Halal meat s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343400"/>
            <a:ext cx="424815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048000"/>
            <a:ext cx="7772400" cy="2971800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Asif</a:t>
            </a:r>
            <a:r>
              <a:rPr lang="en-US" sz="2000" dirty="0" smtClean="0"/>
              <a:t>, March 29, 2011) </a:t>
            </a:r>
            <a:r>
              <a:rPr lang="en-US" dirty="0" smtClean="0"/>
              <a:t>has quoted that </a:t>
            </a:r>
            <a:r>
              <a:rPr lang="en-US" dirty="0" err="1" smtClean="0">
                <a:solidFill>
                  <a:srgbClr val="C00000"/>
                </a:solidFill>
              </a:rPr>
              <a:t>Marhaba</a:t>
            </a:r>
            <a:r>
              <a:rPr lang="en-US" dirty="0" smtClean="0"/>
              <a:t>, a Dutch based company sells cookies and chocolates and quarters of their customers are non-Muslims because of Food safety.</a:t>
            </a:r>
          </a:p>
          <a:p>
            <a:endParaRPr lang="en-US" dirty="0"/>
          </a:p>
        </p:txBody>
      </p:sp>
      <p:pic>
        <p:nvPicPr>
          <p:cNvPr id="7170" name="Picture 2" descr="D:\Conferences\Halal Conference\Images for presentation\marhaba can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"/>
            <a:ext cx="3829050" cy="2514600"/>
          </a:xfrm>
          <a:prstGeom prst="rect">
            <a:avLst/>
          </a:prstGeom>
          <a:noFill/>
        </p:spPr>
      </p:pic>
      <p:pic>
        <p:nvPicPr>
          <p:cNvPr id="7171" name="Picture 3" descr="D:\Conferences\Halal Conference\Images for presentation\Marha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3124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r>
              <a:rPr lang="en-US" dirty="0" err="1" smtClean="0"/>
              <a:t>Auchen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ASDA</a:t>
            </a:r>
            <a:endParaRPr lang="en-US" dirty="0"/>
          </a:p>
        </p:txBody>
      </p:sp>
      <p:pic>
        <p:nvPicPr>
          <p:cNvPr id="9218" name="Picture 2" descr="D:\Conferences\Halal Conference\Images for presentation\Auchan hall cou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143000"/>
            <a:ext cx="4010025" cy="2286000"/>
          </a:xfrm>
          <a:prstGeom prst="rect">
            <a:avLst/>
          </a:prstGeom>
          <a:noFill/>
        </p:spPr>
      </p:pic>
      <p:pic>
        <p:nvPicPr>
          <p:cNvPr id="9219" name="Picture 3" descr="D:\Conferences\Halal Conference\Images for presentation\ASDA Hall cou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95800"/>
            <a:ext cx="2466975" cy="2076450"/>
          </a:xfrm>
          <a:prstGeom prst="rect">
            <a:avLst/>
          </a:prstGeom>
          <a:noFill/>
        </p:spPr>
      </p:pic>
      <p:pic>
        <p:nvPicPr>
          <p:cNvPr id="9221" name="Picture 5" descr="D:\Conferences\Halal Conference\Images for presentation\AS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95800"/>
            <a:ext cx="2057400" cy="2057400"/>
          </a:xfrm>
          <a:prstGeom prst="rect">
            <a:avLst/>
          </a:prstGeom>
          <a:noFill/>
        </p:spPr>
      </p:pic>
      <p:pic>
        <p:nvPicPr>
          <p:cNvPr id="9222" name="Picture 6" descr="D:\Conferences\Halal Conference\Images for presentation\ASDA Haji ba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4958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EVIDENCES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51816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According to </a:t>
            </a:r>
            <a:r>
              <a:rPr lang="en-GB" sz="2000" dirty="0" smtClean="0"/>
              <a:t>(BBC, 2010), </a:t>
            </a:r>
            <a:r>
              <a:rPr lang="en-GB" dirty="0" smtClean="0"/>
              <a:t>Harrow Council said it had received  </a:t>
            </a:r>
            <a:r>
              <a:rPr lang="en-GB" dirty="0" smtClean="0">
                <a:solidFill>
                  <a:srgbClr val="C00000"/>
                </a:solidFill>
              </a:rPr>
              <a:t>"no complaints" </a:t>
            </a:r>
            <a:r>
              <a:rPr lang="en-GB" dirty="0" smtClean="0"/>
              <a:t>about serving </a:t>
            </a:r>
            <a:r>
              <a:rPr lang="en-GB" dirty="0" err="1" smtClean="0"/>
              <a:t>halal</a:t>
            </a:r>
            <a:r>
              <a:rPr lang="en-GB" dirty="0" smtClean="0"/>
              <a:t>. There is evidence that </a:t>
            </a:r>
            <a:r>
              <a:rPr lang="en-GB" dirty="0" smtClean="0">
                <a:solidFill>
                  <a:srgbClr val="C00000"/>
                </a:solidFill>
              </a:rPr>
              <a:t>52 primary schools </a:t>
            </a:r>
            <a:r>
              <a:rPr lang="en-GB" dirty="0" smtClean="0"/>
              <a:t>in the area will have the option of taking part in the same programme</a:t>
            </a:r>
            <a:endParaRPr lang="en-US" dirty="0"/>
          </a:p>
        </p:txBody>
      </p:sp>
      <p:pic>
        <p:nvPicPr>
          <p:cNvPr id="10243" name="Picture 3" descr="D:\Conferences\Halal Conference\Images for presentation\Harrow counc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191000"/>
            <a:ext cx="4648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7772400" cy="4495800"/>
          </a:xfrm>
        </p:spPr>
        <p:txBody>
          <a:bodyPr/>
          <a:lstStyle/>
          <a:p>
            <a:r>
              <a:rPr lang="en-GB" sz="2000" dirty="0" smtClean="0"/>
              <a:t>(Ted Shoemaker and Correspondent, 2006) </a:t>
            </a:r>
            <a:r>
              <a:rPr lang="en-US" dirty="0" smtClean="0"/>
              <a:t>has reported that there is a sale of Around </a:t>
            </a:r>
            <a:r>
              <a:rPr lang="en-US" dirty="0" smtClean="0">
                <a:solidFill>
                  <a:srgbClr val="C00000"/>
                </a:solidFill>
              </a:rPr>
              <a:t>$ 4 Billion in UK </a:t>
            </a:r>
            <a:r>
              <a:rPr lang="en-US" dirty="0" smtClean="0"/>
              <a:t>alone. </a:t>
            </a:r>
          </a:p>
          <a:p>
            <a:r>
              <a:rPr lang="en-US" dirty="0" smtClean="0"/>
              <a:t>In UK, </a:t>
            </a:r>
            <a:r>
              <a:rPr lang="en-US" dirty="0" smtClean="0">
                <a:solidFill>
                  <a:srgbClr val="C00000"/>
                </a:solidFill>
              </a:rPr>
              <a:t>Morrison</a:t>
            </a:r>
            <a:r>
              <a:rPr lang="en-US" dirty="0" smtClean="0"/>
              <a:t> has started </a:t>
            </a:r>
            <a:r>
              <a:rPr lang="en-US" dirty="0" err="1" smtClean="0"/>
              <a:t>halal</a:t>
            </a:r>
            <a:r>
              <a:rPr lang="en-US" dirty="0" smtClean="0"/>
              <a:t> offering on </a:t>
            </a:r>
            <a:r>
              <a:rPr lang="en-US" dirty="0" smtClean="0">
                <a:solidFill>
                  <a:srgbClr val="C00000"/>
                </a:solidFill>
              </a:rPr>
              <a:t>20 stores </a:t>
            </a:r>
            <a:r>
              <a:rPr lang="en-US" sz="2000" dirty="0" smtClean="0"/>
              <a:t>(Ahmed, 2008).</a:t>
            </a:r>
          </a:p>
        </p:txBody>
      </p:sp>
      <p:pic>
        <p:nvPicPr>
          <p:cNvPr id="12290" name="Picture 2" descr="D:\Conferences\Halal Conference\Images for presentation\Morri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81400"/>
            <a:ext cx="37623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6096000"/>
          </a:xfrm>
        </p:spPr>
        <p:txBody>
          <a:bodyPr/>
          <a:lstStyle/>
          <a:p>
            <a:r>
              <a:rPr lang="en-US" dirty="0" smtClean="0"/>
              <a:t>Boots, a UK chemist chain is running a trial of </a:t>
            </a:r>
            <a:r>
              <a:rPr lang="en-US" dirty="0" err="1" smtClean="0"/>
              <a:t>Halal</a:t>
            </a:r>
            <a:r>
              <a:rPr lang="en-US" dirty="0" smtClean="0"/>
              <a:t> baby food in </a:t>
            </a:r>
            <a:r>
              <a:rPr lang="en-US" dirty="0" smtClean="0">
                <a:solidFill>
                  <a:srgbClr val="C00000"/>
                </a:solidFill>
              </a:rPr>
              <a:t>30 stores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Domino`s Pizza</a:t>
            </a:r>
          </a:p>
        </p:txBody>
      </p:sp>
      <p:pic>
        <p:nvPicPr>
          <p:cNvPr id="14338" name="Picture 2" descr="D:\Conferences\Halal Conference\Images for presentation\Boo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524000"/>
            <a:ext cx="3652837" cy="1662113"/>
          </a:xfrm>
          <a:prstGeom prst="rect">
            <a:avLst/>
          </a:prstGeom>
          <a:noFill/>
        </p:spPr>
      </p:pic>
      <p:pic>
        <p:nvPicPr>
          <p:cNvPr id="14339" name="Picture 3" descr="D:\Conferences\Halal Conference\Images for presentation\Domino`s h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343400"/>
            <a:ext cx="3429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Carrefour of France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314" name="Picture 2" descr="D:\Conferences\Halal Conference\Images for presentation\Carre f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0"/>
            <a:ext cx="2971800" cy="2209800"/>
          </a:xfrm>
          <a:prstGeom prst="rect">
            <a:avLst/>
          </a:prstGeom>
          <a:noFill/>
        </p:spPr>
      </p:pic>
      <p:pic>
        <p:nvPicPr>
          <p:cNvPr id="13315" name="Picture 3" descr="D:\Conferences\Halal Conference\Images for presentation\Carrefour hall cou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0"/>
            <a:ext cx="302895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Nestle is offering </a:t>
            </a:r>
            <a:r>
              <a:rPr lang="en-US" dirty="0" err="1" smtClean="0"/>
              <a:t>Halal</a:t>
            </a:r>
            <a:r>
              <a:rPr lang="en-US" dirty="0" smtClean="0"/>
              <a:t> products in UK, Germany and France and </a:t>
            </a:r>
            <a:r>
              <a:rPr lang="en-US" dirty="0" err="1" smtClean="0"/>
              <a:t>halal</a:t>
            </a:r>
            <a:r>
              <a:rPr lang="en-US" dirty="0" smtClean="0"/>
              <a:t> products are sold in 1000 stores in five European countries.</a:t>
            </a:r>
          </a:p>
          <a:p>
            <a:endParaRPr lang="en-US" dirty="0"/>
          </a:p>
        </p:txBody>
      </p:sp>
      <p:pic>
        <p:nvPicPr>
          <p:cNvPr id="4" name="Picture 4" descr="D:\Conferences\Halal Conference\Images for presentation\Nestle hall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581400"/>
            <a:ext cx="411480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86400"/>
            <a:ext cx="83058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Rana</a:t>
            </a:r>
            <a:r>
              <a:rPr lang="en-US" dirty="0" smtClean="0"/>
              <a:t> Muhammad </a:t>
            </a:r>
            <a:r>
              <a:rPr lang="en-US" dirty="0" err="1" smtClean="0"/>
              <a:t>Ayyub</a:t>
            </a:r>
            <a:r>
              <a:rPr lang="en-US" dirty="0" smtClean="0"/>
              <a:t> </a:t>
            </a:r>
            <a:r>
              <a:rPr lang="en-US" sz="2000" dirty="0" smtClean="0"/>
              <a:t>(PhD Scholar)</a:t>
            </a:r>
          </a:p>
          <a:p>
            <a:r>
              <a:rPr lang="en-US" dirty="0" smtClean="0"/>
              <a:t>HUBS(Hull Business School), </a:t>
            </a:r>
          </a:p>
          <a:p>
            <a:r>
              <a:rPr lang="en-US" dirty="0" smtClean="0"/>
              <a:t>University of Hull, UK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229600" cy="1470025"/>
          </a:xfrm>
        </p:spPr>
        <p:txBody>
          <a:bodyPr>
            <a:normAutofit/>
          </a:bodyPr>
          <a:lstStyle/>
          <a:p>
            <a:r>
              <a:rPr smtClean="0"/>
              <a:t>Halal knocking the Doors of non-Muslim`s Markets/Businesses</a:t>
            </a:r>
            <a:endParaRPr lang="en-US" dirty="0"/>
          </a:p>
        </p:txBody>
      </p:sp>
      <p:pic>
        <p:nvPicPr>
          <p:cNvPr id="5" name="Picture 3" descr="Derwent and East Link square Mar06"/>
          <p:cNvPicPr>
            <a:picLocks noChangeAspect="1" noChangeArrowheads="1"/>
          </p:cNvPicPr>
          <p:nvPr/>
        </p:nvPicPr>
        <p:blipFill>
          <a:blip r:embed="rId2" cstate="print"/>
          <a:srcRect t="23622" b="17717"/>
          <a:stretch>
            <a:fillRect/>
          </a:stretch>
        </p:blipFill>
        <p:spPr bwMode="auto">
          <a:xfrm>
            <a:off x="0" y="3048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ADMINISTRATOR (2010) </a:t>
            </a:r>
            <a:r>
              <a:rPr lang="en-US" dirty="0" err="1" smtClean="0"/>
              <a:t>Halal</a:t>
            </a:r>
            <a:r>
              <a:rPr lang="en-US" dirty="0" smtClean="0"/>
              <a:t> Market overview.</a:t>
            </a:r>
          </a:p>
          <a:p>
            <a:r>
              <a:rPr lang="en-US" dirty="0" smtClean="0"/>
              <a:t>AHMED, A. (2008) Marketing of </a:t>
            </a:r>
            <a:r>
              <a:rPr lang="en-US" dirty="0" err="1" smtClean="0"/>
              <a:t>halal</a:t>
            </a:r>
            <a:r>
              <a:rPr lang="en-US" dirty="0" smtClean="0"/>
              <a:t> meat in the United Kingdom: Supermarkets versus local shops. </a:t>
            </a:r>
            <a:r>
              <a:rPr lang="en-US" i="1" dirty="0" smtClean="0"/>
              <a:t>British Food Journal </a:t>
            </a:r>
            <a:r>
              <a:rPr lang="en-US" dirty="0" smtClean="0"/>
              <a:t>110</a:t>
            </a:r>
            <a:r>
              <a:rPr lang="en-US" b="1" dirty="0" smtClean="0"/>
              <a:t>,</a:t>
            </a:r>
            <a:r>
              <a:rPr lang="en-US" dirty="0" smtClean="0"/>
              <a:t> 655-670.</a:t>
            </a:r>
          </a:p>
          <a:p>
            <a:r>
              <a:rPr lang="en-US" dirty="0" smtClean="0"/>
              <a:t>AYYUB, R. M. &amp; BILAL, M. (2011) Status of Pakistani </a:t>
            </a:r>
            <a:r>
              <a:rPr lang="en-US" dirty="0" err="1" smtClean="0"/>
              <a:t>Halal</a:t>
            </a:r>
            <a:r>
              <a:rPr lang="en-US" dirty="0" smtClean="0"/>
              <a:t> meat; and forecasting it`s export revenue, implications and opportunities. </a:t>
            </a:r>
            <a:r>
              <a:rPr lang="en-US" i="1" dirty="0" smtClean="0"/>
              <a:t>Interdisciplinary Journal of Contemporary Research in Business (IJCRB),</a:t>
            </a:r>
            <a:r>
              <a:rPr lang="en-US" dirty="0" smtClean="0"/>
              <a:t> 2</a:t>
            </a:r>
            <a:r>
              <a:rPr lang="en-US" b="1" dirty="0" smtClean="0"/>
              <a:t>,</a:t>
            </a:r>
            <a:r>
              <a:rPr lang="en-US" dirty="0" smtClean="0"/>
              <a:t> 1081-1092.</a:t>
            </a:r>
          </a:p>
          <a:p>
            <a:r>
              <a:rPr lang="en-US" dirty="0" smtClean="0"/>
              <a:t>BBC (2010) Harrow primary schools offer '</a:t>
            </a:r>
            <a:r>
              <a:rPr lang="en-US" dirty="0" err="1" smtClean="0"/>
              <a:t>halal</a:t>
            </a:r>
            <a:r>
              <a:rPr lang="en-US" dirty="0" smtClean="0"/>
              <a:t>-only' meat option A north London council is offering its primary schools the chance to serve only </a:t>
            </a:r>
            <a:r>
              <a:rPr lang="en-US" dirty="0" err="1" smtClean="0"/>
              <a:t>halal</a:t>
            </a:r>
            <a:r>
              <a:rPr lang="en-US" dirty="0" smtClean="0"/>
              <a:t> meat on its menus. </a:t>
            </a:r>
            <a:r>
              <a:rPr lang="en-US" i="1" dirty="0" smtClean="0"/>
              <a:t>News London.</a:t>
            </a:r>
            <a:endParaRPr lang="en-US" dirty="0" smtClean="0"/>
          </a:p>
          <a:p>
            <a:r>
              <a:rPr lang="en-US" dirty="0" smtClean="0"/>
              <a:t>BERGEAUD-BLACKLER, F. (2006) </a:t>
            </a:r>
            <a:r>
              <a:rPr lang="en-US" dirty="0" err="1" smtClean="0"/>
              <a:t>Halal</a:t>
            </a:r>
            <a:r>
              <a:rPr lang="en-US" dirty="0" smtClean="0"/>
              <a:t>: </a:t>
            </a:r>
            <a:r>
              <a:rPr lang="en-US" dirty="0" err="1" smtClean="0"/>
              <a:t>d`une</a:t>
            </a:r>
            <a:r>
              <a:rPr lang="en-US" dirty="0" smtClean="0"/>
              <a:t> </a:t>
            </a:r>
            <a:r>
              <a:rPr lang="en-US" dirty="0" err="1" smtClean="0"/>
              <a:t>norme</a:t>
            </a:r>
            <a:r>
              <a:rPr lang="en-US" dirty="0" smtClean="0"/>
              <a:t> </a:t>
            </a:r>
            <a:r>
              <a:rPr lang="en-US" dirty="0" err="1" smtClean="0"/>
              <a:t>communautaire</a:t>
            </a:r>
            <a:r>
              <a:rPr lang="en-US" dirty="0" smtClean="0"/>
              <a:t> a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norme</a:t>
            </a:r>
            <a:r>
              <a:rPr lang="en-US" dirty="0" smtClean="0"/>
              <a:t> </a:t>
            </a:r>
            <a:r>
              <a:rPr lang="en-US" dirty="0" err="1" smtClean="0"/>
              <a:t>institutionnelle</a:t>
            </a:r>
            <a:r>
              <a:rPr lang="en-US" dirty="0" smtClean="0"/>
              <a:t>. </a:t>
            </a:r>
            <a:r>
              <a:rPr lang="en-US" i="1" dirty="0" smtClean="0"/>
              <a:t>Journal des </a:t>
            </a:r>
            <a:r>
              <a:rPr lang="en-US" i="1" dirty="0" err="1" smtClean="0"/>
              <a:t>Anthropologues</a:t>
            </a:r>
            <a:r>
              <a:rPr lang="en-US" i="1" dirty="0" smtClean="0"/>
              <a:t>: Des </a:t>
            </a:r>
            <a:r>
              <a:rPr lang="en-US" i="1" dirty="0" err="1" smtClean="0"/>
              <a:t>Normes</a:t>
            </a:r>
            <a:r>
              <a:rPr lang="en-US" i="1" dirty="0" smtClean="0"/>
              <a:t> a </a:t>
            </a:r>
            <a:r>
              <a:rPr lang="en-US" i="1" dirty="0" err="1" smtClean="0"/>
              <a:t>Boire</a:t>
            </a:r>
            <a:r>
              <a:rPr lang="en-US" i="1" dirty="0" smtClean="0"/>
              <a:t> et a Manger,</a:t>
            </a:r>
            <a:r>
              <a:rPr lang="en-US" dirty="0" smtClean="0"/>
              <a:t> 106/107</a:t>
            </a:r>
            <a:r>
              <a:rPr lang="en-US" b="1" dirty="0" smtClean="0"/>
              <a:t>,</a:t>
            </a:r>
            <a:r>
              <a:rPr lang="en-US" dirty="0" smtClean="0"/>
              <a:t> 77-103.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BERRY, B. (2008) Global </a:t>
            </a:r>
            <a:r>
              <a:rPr lang="en-US" dirty="0" err="1" smtClean="0"/>
              <a:t>Halal</a:t>
            </a:r>
            <a:r>
              <a:rPr lang="en-US" dirty="0" smtClean="0"/>
              <a:t> Food Market Brief. IN CANADA, A. A. A. F. D. O. (Ed.). Canada.</a:t>
            </a:r>
          </a:p>
          <a:p>
            <a:r>
              <a:rPr lang="en-US" dirty="0" smtClean="0"/>
              <a:t>BODO B. SCHLEGELMILCH &amp; OBERSEDER, M. (2010) Half a century of Marketing ethics: Shifting perspectives and emerging trends. </a:t>
            </a:r>
            <a:r>
              <a:rPr lang="en-US" i="1" dirty="0" smtClean="0"/>
              <a:t>Journal of Business ethics,</a:t>
            </a:r>
            <a:r>
              <a:rPr lang="en-US" dirty="0" smtClean="0"/>
              <a:t> 93</a:t>
            </a:r>
            <a:r>
              <a:rPr lang="en-US" b="1" dirty="0" smtClean="0"/>
              <a:t>,</a:t>
            </a:r>
            <a:r>
              <a:rPr lang="en-US" dirty="0" smtClean="0"/>
              <a:t> 1-19.</a:t>
            </a:r>
          </a:p>
          <a:p>
            <a:r>
              <a:rPr lang="en-US" dirty="0" smtClean="0"/>
              <a:t>BONNE, K. &amp; VERBEKE, W. (2008) Religious values informing </a:t>
            </a:r>
            <a:r>
              <a:rPr lang="en-US" dirty="0" err="1" smtClean="0"/>
              <a:t>halal</a:t>
            </a:r>
            <a:r>
              <a:rPr lang="en-US" dirty="0" smtClean="0"/>
              <a:t> meat production and the control and delivery of </a:t>
            </a:r>
            <a:r>
              <a:rPr lang="en-US" dirty="0" err="1" smtClean="0"/>
              <a:t>halal</a:t>
            </a:r>
            <a:r>
              <a:rPr lang="en-US" dirty="0" smtClean="0"/>
              <a:t> credence quality. </a:t>
            </a:r>
            <a:r>
              <a:rPr lang="en-US" i="1" dirty="0" smtClean="0"/>
              <a:t>Agriculture and Human Values </a:t>
            </a:r>
            <a:r>
              <a:rPr lang="en-US" dirty="0" smtClean="0"/>
              <a:t>25</a:t>
            </a:r>
            <a:r>
              <a:rPr lang="en-US" b="1" dirty="0" smtClean="0"/>
              <a:t>,</a:t>
            </a:r>
            <a:r>
              <a:rPr lang="en-US" dirty="0" smtClean="0"/>
              <a:t> 35-47.</a:t>
            </a:r>
          </a:p>
          <a:p>
            <a:r>
              <a:rPr lang="en-US" dirty="0" smtClean="0"/>
              <a:t>DELENER, N. (1994) Religious contrasts in consumer decision behavior patterns: Their dimensions and marketing implications. </a:t>
            </a:r>
            <a:r>
              <a:rPr lang="en-US" i="1" dirty="0" smtClean="0"/>
              <a:t>European Journal of Marketing,</a:t>
            </a:r>
            <a:r>
              <a:rPr lang="en-US" dirty="0" smtClean="0"/>
              <a:t> 28</a:t>
            </a:r>
            <a:r>
              <a:rPr lang="en-US" b="1" dirty="0" smtClean="0"/>
              <a:t>,</a:t>
            </a:r>
            <a:r>
              <a:rPr lang="en-US" dirty="0" smtClean="0"/>
              <a:t> 36-53.</a:t>
            </a:r>
          </a:p>
          <a:p>
            <a:r>
              <a:rPr lang="en-US" dirty="0" smtClean="0"/>
              <a:t>GROCER (2007(b)) Growing appetite for </a:t>
            </a:r>
            <a:r>
              <a:rPr lang="en-US" dirty="0" err="1" smtClean="0"/>
              <a:t>Halal</a:t>
            </a:r>
            <a:r>
              <a:rPr lang="en-US" dirty="0" smtClean="0"/>
              <a:t> food. </a:t>
            </a:r>
            <a:r>
              <a:rPr lang="en-US" i="1" dirty="0" smtClean="0"/>
              <a:t>The Grocer.</a:t>
            </a:r>
            <a:endParaRPr lang="en-US" dirty="0" smtClean="0"/>
          </a:p>
          <a:p>
            <a:r>
              <a:rPr lang="en-US" dirty="0" smtClean="0"/>
              <a:t>JONATHAN A.J. WILSON &amp; LIU., J. (2010) Shaping the </a:t>
            </a:r>
            <a:r>
              <a:rPr lang="en-US" dirty="0" err="1" smtClean="0"/>
              <a:t>Halal</a:t>
            </a:r>
            <a:r>
              <a:rPr lang="en-US" dirty="0" smtClean="0"/>
              <a:t> into Brand? </a:t>
            </a:r>
            <a:r>
              <a:rPr lang="en-US" i="1" dirty="0" smtClean="0"/>
              <a:t>Journal of Islamic Marketing </a:t>
            </a:r>
            <a:r>
              <a:rPr lang="en-US" dirty="0" smtClean="0"/>
              <a:t>1</a:t>
            </a:r>
            <a:r>
              <a:rPr lang="en-US" b="1" dirty="0" smtClean="0"/>
              <a:t>,</a:t>
            </a:r>
            <a:r>
              <a:rPr lang="en-US" dirty="0" smtClean="0"/>
              <a:t> 107-123.</a:t>
            </a:r>
          </a:p>
          <a:p>
            <a:r>
              <a:rPr lang="en-US" dirty="0" smtClean="0"/>
              <a:t>KNIGHT, J. (2006) Non-Muslims snap up Islamic accounts. </a:t>
            </a:r>
            <a:r>
              <a:rPr lang="en-US" i="1" dirty="0" smtClean="0"/>
              <a:t>BBC News online Business section.</a:t>
            </a:r>
            <a:r>
              <a:rPr lang="en-US" dirty="0" smtClean="0"/>
              <a:t> BBC News.</a:t>
            </a:r>
          </a:p>
          <a:p>
            <a:r>
              <a:rPr lang="en-US" dirty="0" smtClean="0"/>
              <a:t>MOKHLIS, S. (2009) Relevancy and measurement of religiosity in consumer behavior research. </a:t>
            </a:r>
            <a:r>
              <a:rPr lang="en-US" i="1" dirty="0" smtClean="0"/>
              <a:t>International Business Research,</a:t>
            </a:r>
            <a:r>
              <a:rPr lang="en-US" dirty="0" smtClean="0"/>
              <a:t> 2</a:t>
            </a:r>
            <a:r>
              <a:rPr lang="en-US" b="1" dirty="0" smtClean="0"/>
              <a:t>,</a:t>
            </a:r>
            <a:r>
              <a:rPr lang="en-US" dirty="0" smtClean="0"/>
              <a:t> 75-84.</a:t>
            </a:r>
          </a:p>
          <a:p>
            <a:r>
              <a:rPr lang="en-US" dirty="0" smtClean="0"/>
              <a:t>NASEEM, CHOWDRY, S. &amp; SHABBIR, H. (2010) An analytical study of </a:t>
            </a:r>
            <a:r>
              <a:rPr lang="en-US" dirty="0" err="1" smtClean="0"/>
              <a:t>Halal</a:t>
            </a:r>
            <a:r>
              <a:rPr lang="en-US" dirty="0" smtClean="0"/>
              <a:t> marketing in UK. </a:t>
            </a:r>
            <a:r>
              <a:rPr lang="en-US" i="1" dirty="0" smtClean="0"/>
              <a:t>HUBS.</a:t>
            </a:r>
            <a:r>
              <a:rPr lang="en-US" dirty="0" smtClean="0"/>
              <a:t> Hull, University of Hull, UK.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PETTINGER, C., HOLDSWORTH, M. &amp; GERBER, M. (2004) Psychosocial influences on food choice in Southern France and Central England. </a:t>
            </a:r>
            <a:r>
              <a:rPr lang="en-US" i="1" dirty="0" smtClean="0"/>
              <a:t>Appetite,</a:t>
            </a:r>
            <a:r>
              <a:rPr lang="en-US" dirty="0" smtClean="0"/>
              <a:t> 42</a:t>
            </a:r>
            <a:r>
              <a:rPr lang="en-US" b="1" dirty="0" smtClean="0"/>
              <a:t>,</a:t>
            </a:r>
            <a:r>
              <a:rPr lang="en-US" dirty="0" smtClean="0"/>
              <a:t> 307-313.</a:t>
            </a:r>
          </a:p>
          <a:p>
            <a:r>
              <a:rPr lang="en-US" dirty="0" smtClean="0"/>
              <a:t>SABRI, M. (2006) Singapore expands e-certification of </a:t>
            </a:r>
            <a:r>
              <a:rPr lang="en-US" dirty="0" err="1" smtClean="0"/>
              <a:t>halal</a:t>
            </a:r>
            <a:r>
              <a:rPr lang="en-US" dirty="0" smtClean="0"/>
              <a:t> products.</a:t>
            </a:r>
          </a:p>
          <a:p>
            <a:r>
              <a:rPr lang="en-US" dirty="0" smtClean="0"/>
              <a:t>SCHLEGELMILCH, B. B. &amp; KHAN, M. M. Animosity against religious minorities: A conceptual model of antecedents and intentions to purchase products with religious endorsements.</a:t>
            </a:r>
          </a:p>
          <a:p>
            <a:r>
              <a:rPr lang="en-US" dirty="0" smtClean="0"/>
              <a:t>SPEDDING, A. (2010) The </a:t>
            </a:r>
            <a:r>
              <a:rPr lang="en-US" dirty="0" err="1" smtClean="0"/>
              <a:t>Halal</a:t>
            </a:r>
            <a:r>
              <a:rPr lang="en-US" dirty="0" smtClean="0"/>
              <a:t> market for </a:t>
            </a:r>
            <a:r>
              <a:rPr lang="en-US" dirty="0" err="1" smtClean="0"/>
              <a:t>sheepmeat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SYED SHAH ALAM &amp; SAYUTI, N. M. (2011) Applying the Theory of Planned </a:t>
            </a:r>
            <a:r>
              <a:rPr lang="en-US" dirty="0" err="1" smtClean="0"/>
              <a:t>Behaviour</a:t>
            </a:r>
            <a:r>
              <a:rPr lang="en-US" dirty="0" smtClean="0"/>
              <a:t> (TPB) in </a:t>
            </a:r>
            <a:r>
              <a:rPr lang="en-US" dirty="0" err="1" smtClean="0"/>
              <a:t>Halal</a:t>
            </a:r>
            <a:r>
              <a:rPr lang="en-US" dirty="0" smtClean="0"/>
              <a:t> food purchasing. </a:t>
            </a:r>
            <a:r>
              <a:rPr lang="en-US" i="1" dirty="0" smtClean="0"/>
              <a:t>International Journal of Commerce and Management,</a:t>
            </a:r>
            <a:r>
              <a:rPr lang="en-US" dirty="0" smtClean="0"/>
              <a:t> 21</a:t>
            </a:r>
            <a:r>
              <a:rPr lang="en-US" b="1" dirty="0" smtClean="0"/>
              <a:t>,</a:t>
            </a:r>
            <a:r>
              <a:rPr lang="en-US" dirty="0" smtClean="0"/>
              <a:t> 8-20.</a:t>
            </a:r>
          </a:p>
          <a:p>
            <a:r>
              <a:rPr lang="en-US" dirty="0" smtClean="0"/>
              <a:t>TED SHOEMAKER &amp; CORRESPONDENT, Q. (2006) Growing Muslim population in Europe spurs market for </a:t>
            </a:r>
            <a:r>
              <a:rPr lang="en-US" dirty="0" err="1" smtClean="0"/>
              <a:t>Halal</a:t>
            </a:r>
            <a:r>
              <a:rPr lang="en-US" dirty="0" smtClean="0"/>
              <a:t> food products. Fort Lee, EW Williams Publications Company, USA.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838200"/>
          </a:xfrm>
        </p:spPr>
        <p:txBody>
          <a:bodyPr/>
          <a:lstStyle/>
          <a:p>
            <a:pPr algn="ctr"/>
            <a:r>
              <a:rPr lang="en-US" dirty="0" smtClean="0"/>
              <a:t>QUESTIONS !!!</a:t>
            </a:r>
            <a:endParaRPr lang="en-US" dirty="0"/>
          </a:p>
        </p:txBody>
      </p:sp>
      <p:sp>
        <p:nvSpPr>
          <p:cNvPr id="4" name="Subtitle 2"/>
          <p:cNvSpPr txBox="1">
            <a:spLocks noGrp="1"/>
          </p:cNvSpPr>
          <p:nvPr>
            <p:ph sz="quarter" idx="1"/>
          </p:nvPr>
        </p:nvSpPr>
        <p:spPr>
          <a:xfrm>
            <a:off x="914400" y="1371600"/>
            <a:ext cx="77724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 err="1" smtClean="0"/>
              <a:t>Rana</a:t>
            </a:r>
            <a:r>
              <a:rPr lang="en-US" dirty="0" smtClean="0"/>
              <a:t> Muhammad </a:t>
            </a:r>
            <a:r>
              <a:rPr lang="en-US" dirty="0" err="1" smtClean="0"/>
              <a:t>Ayyub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  <a:hlinkClick r:id="rId2"/>
              </a:rPr>
              <a:t>drranaayyub@gmail.com</a:t>
            </a:r>
            <a:endParaRPr lang="en-US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Assistant Professor (Marketing)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Veterinary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Animal Sciences, Lahore, Pakistan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D:\Conferences\Halal Conference\Images for presentation\UV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371600"/>
            <a:ext cx="1447800" cy="1219200"/>
          </a:xfrm>
          <a:prstGeom prst="rect">
            <a:avLst/>
          </a:prstGeom>
          <a:noFill/>
        </p:spPr>
      </p:pic>
      <p:pic>
        <p:nvPicPr>
          <p:cNvPr id="16388" name="Picture 4" descr="D:\Conferences\Halal Conference\Images for presentation\UVAS Buil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048000"/>
            <a:ext cx="7315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"/>
            <a:ext cx="9144000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43401"/>
            <a:ext cx="9144000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554" y="457200"/>
            <a:ext cx="29718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</a:t>
            </a:r>
            <a:r>
              <a:rPr lang="en-US" sz="3600" dirty="0" smtClean="0"/>
              <a:t>Thank </a:t>
            </a:r>
            <a:r>
              <a:rPr lang="en-US" sz="3600" dirty="0" smtClean="0"/>
              <a:t>You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5713" y="4114800"/>
            <a:ext cx="3807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HALAL RESEARCH COUNCIL</a:t>
            </a:r>
            <a:endParaRPr lang="en-US" sz="20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724401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Head Office: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192- Ahmad Block, New Garden Town , Lahore, Pakistan 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Ph: 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92 42 35913096-8 , Fax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+92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42 35913056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E-mail : 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2"/>
              </a:rPr>
              <a:t>info</a:t>
            </a:r>
            <a:r>
              <a:rPr lang="en-US" u="sng" dirty="0">
                <a:latin typeface="Arial" pitchFamily="34" charset="0"/>
                <a:cs typeface="Arial" pitchFamily="34" charset="0"/>
                <a:hlinkClick r:id="rId2"/>
              </a:rPr>
              <a:t>@halalrc.org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en-US" b="1" dirty="0">
                <a:latin typeface="Arial" pitchFamily="34" charset="0"/>
                <a:cs typeface="Arial" pitchFamily="34" charset="0"/>
                <a:hlinkClick r:id="rId3"/>
              </a:rPr>
              <a:t>halalrc.org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6585" y="1143000"/>
            <a:ext cx="213132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90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71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Halal</a:t>
            </a:r>
            <a:r>
              <a:rPr lang="en-US" dirty="0" smtClean="0"/>
              <a:t> is not for only Muslims but also for non-Muslims.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Halal</a:t>
            </a:r>
            <a:r>
              <a:rPr lang="en-US" dirty="0" smtClean="0"/>
              <a:t> is for around more than 6.5 Billion People of the world.</a:t>
            </a:r>
            <a:endParaRPr lang="en-US" dirty="0"/>
          </a:p>
        </p:txBody>
      </p:sp>
      <p:pic>
        <p:nvPicPr>
          <p:cNvPr id="17410" name="Picture 2" descr="D:\Conferences\Halal Conference\Images for presentation\hal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10000"/>
            <a:ext cx="35052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Halal</a:t>
            </a:r>
            <a:r>
              <a:rPr lang="en-US" dirty="0" smtClean="0"/>
              <a:t> has emerged </a:t>
            </a:r>
            <a:r>
              <a:rPr lang="en-US" dirty="0" smtClean="0">
                <a:solidFill>
                  <a:srgbClr val="C00000"/>
                </a:solidFill>
              </a:rPr>
              <a:t>one of the prominent Brand </a:t>
            </a:r>
            <a:r>
              <a:rPr lang="en-US" dirty="0" smtClean="0"/>
              <a:t>in recent ages </a:t>
            </a:r>
            <a:r>
              <a:rPr lang="en-US" sz="2000" dirty="0" smtClean="0"/>
              <a:t>(Jonathan A.J. Wilson and Liu., 2010)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There is a </a:t>
            </a:r>
            <a:r>
              <a:rPr lang="en-US" dirty="0" smtClean="0">
                <a:solidFill>
                  <a:srgbClr val="C00000"/>
                </a:solidFill>
              </a:rPr>
              <a:t>strong demand </a:t>
            </a:r>
            <a:r>
              <a:rPr lang="en-US" dirty="0" smtClean="0"/>
              <a:t>of </a:t>
            </a:r>
            <a:r>
              <a:rPr lang="en-US" dirty="0" err="1" smtClean="0"/>
              <a:t>Halal</a:t>
            </a:r>
            <a:r>
              <a:rPr lang="en-US" dirty="0" smtClean="0"/>
              <a:t> products in a number of </a:t>
            </a:r>
            <a:r>
              <a:rPr lang="en-US" dirty="0" smtClean="0">
                <a:solidFill>
                  <a:srgbClr val="C00000"/>
                </a:solidFill>
              </a:rPr>
              <a:t>non-Muslim countries </a:t>
            </a:r>
            <a:r>
              <a:rPr lang="en-US" sz="2000" dirty="0" smtClean="0"/>
              <a:t>(Berry, 2008).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halal</a:t>
            </a:r>
            <a:r>
              <a:rPr lang="en-US" dirty="0" smtClean="0"/>
              <a:t> food market is considered the </a:t>
            </a:r>
            <a:r>
              <a:rPr lang="en-US" dirty="0" smtClean="0">
                <a:solidFill>
                  <a:srgbClr val="C00000"/>
                </a:solidFill>
              </a:rPr>
              <a:t>fastest growing market in the world </a:t>
            </a:r>
            <a:r>
              <a:rPr lang="en-US" dirty="0" smtClean="0"/>
              <a:t>owing to two reasons firstly increasing Muslim population secondly changing local tastes</a:t>
            </a:r>
            <a:r>
              <a:rPr lang="en-US" sz="2000" dirty="0" smtClean="0"/>
              <a:t>(</a:t>
            </a:r>
            <a:r>
              <a:rPr lang="en-US" sz="2000" dirty="0" err="1" smtClean="0"/>
              <a:t>Syed</a:t>
            </a:r>
            <a:r>
              <a:rPr lang="en-US" sz="2000" dirty="0" smtClean="0"/>
              <a:t> Shah </a:t>
            </a:r>
            <a:r>
              <a:rPr lang="en-US" sz="2000" dirty="0" err="1" smtClean="0"/>
              <a:t>Alam</a:t>
            </a:r>
            <a:r>
              <a:rPr lang="en-US" sz="2000" dirty="0" smtClean="0"/>
              <a:t> and </a:t>
            </a:r>
            <a:r>
              <a:rPr lang="en-US" sz="2000" dirty="0" err="1" smtClean="0"/>
              <a:t>Sayuti</a:t>
            </a:r>
            <a:r>
              <a:rPr lang="en-US" sz="2000" dirty="0" smtClean="0"/>
              <a:t>, 2011)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Halal</a:t>
            </a:r>
            <a:r>
              <a:rPr lang="en-US" dirty="0" smtClean="0"/>
              <a:t> is considered also as the </a:t>
            </a:r>
            <a:r>
              <a:rPr lang="en-US" dirty="0" smtClean="0">
                <a:solidFill>
                  <a:srgbClr val="C00000"/>
                </a:solidFill>
              </a:rPr>
              <a:t>benchmark for safety </a:t>
            </a:r>
            <a:r>
              <a:rPr lang="en-US" dirty="0" smtClean="0"/>
              <a:t>and quality assurance </a:t>
            </a:r>
            <a:r>
              <a:rPr lang="en-US" sz="2000" dirty="0" smtClean="0"/>
              <a:t>(</a:t>
            </a:r>
            <a:r>
              <a:rPr lang="en-US" sz="2000" dirty="0" err="1" smtClean="0"/>
              <a:t>Syed</a:t>
            </a:r>
            <a:r>
              <a:rPr lang="en-US" sz="2000" dirty="0" smtClean="0"/>
              <a:t> Shah </a:t>
            </a:r>
            <a:r>
              <a:rPr lang="en-US" sz="2000" dirty="0" err="1" smtClean="0"/>
              <a:t>Alam</a:t>
            </a:r>
            <a:r>
              <a:rPr lang="en-US" sz="2000" dirty="0" smtClean="0"/>
              <a:t> and </a:t>
            </a:r>
            <a:r>
              <a:rPr lang="en-US" sz="2000" dirty="0" err="1" smtClean="0"/>
              <a:t>Sayuti</a:t>
            </a:r>
            <a:r>
              <a:rPr lang="en-US" sz="2000" dirty="0" smtClean="0"/>
              <a:t>, 2011)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demand</a:t>
            </a:r>
            <a:r>
              <a:rPr lang="en-US" dirty="0" smtClean="0"/>
              <a:t> of </a:t>
            </a:r>
            <a:r>
              <a:rPr lang="en-US" dirty="0" err="1" smtClean="0"/>
              <a:t>Halal</a:t>
            </a:r>
            <a:r>
              <a:rPr lang="en-US" dirty="0" smtClean="0"/>
              <a:t> products has </a:t>
            </a:r>
            <a:r>
              <a:rPr lang="en-US" dirty="0" smtClean="0">
                <a:solidFill>
                  <a:srgbClr val="C00000"/>
                </a:solidFill>
              </a:rPr>
              <a:t>increased</a:t>
            </a:r>
            <a:r>
              <a:rPr lang="en-US" dirty="0" smtClean="0"/>
              <a:t> in many </a:t>
            </a:r>
            <a:r>
              <a:rPr lang="en-US" dirty="0" smtClean="0">
                <a:solidFill>
                  <a:srgbClr val="C00000"/>
                </a:solidFill>
              </a:rPr>
              <a:t>non-Muslim countries </a:t>
            </a:r>
            <a:r>
              <a:rPr lang="en-US" sz="2000" dirty="0" smtClean="0"/>
              <a:t>(Bonne and </a:t>
            </a:r>
            <a:r>
              <a:rPr lang="en-US" sz="2000" dirty="0" err="1" smtClean="0"/>
              <a:t>Verbeke</a:t>
            </a:r>
            <a:r>
              <a:rPr lang="en-US" sz="2000" dirty="0" smtClean="0"/>
              <a:t>, 2008, Berry, 2008)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As per some estimates there is </a:t>
            </a:r>
            <a:r>
              <a:rPr lang="en-US" dirty="0" smtClean="0">
                <a:solidFill>
                  <a:srgbClr val="C00000"/>
                </a:solidFill>
              </a:rPr>
              <a:t>3 Trillion </a:t>
            </a:r>
            <a:r>
              <a:rPr lang="en-US" dirty="0" err="1" smtClean="0">
                <a:solidFill>
                  <a:srgbClr val="C00000"/>
                </a:solidFill>
              </a:rPr>
              <a:t>Halal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market annually </a:t>
            </a:r>
            <a:r>
              <a:rPr lang="en-US" sz="2000" dirty="0" smtClean="0"/>
              <a:t>(</a:t>
            </a:r>
            <a:r>
              <a:rPr lang="en-US" sz="2000" dirty="0" err="1" smtClean="0"/>
              <a:t>Ayyub</a:t>
            </a:r>
            <a:r>
              <a:rPr lang="en-US" sz="2000" dirty="0" smtClean="0"/>
              <a:t> and </a:t>
            </a:r>
            <a:r>
              <a:rPr lang="en-US" sz="2000" dirty="0" err="1" smtClean="0"/>
              <a:t>Bilal</a:t>
            </a:r>
            <a:r>
              <a:rPr lang="en-US" sz="2000" dirty="0" smtClean="0"/>
              <a:t>, 2011).</a:t>
            </a:r>
          </a:p>
          <a:p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Sabri</a:t>
            </a:r>
            <a:r>
              <a:rPr lang="en-US" sz="2000" dirty="0" smtClean="0"/>
              <a:t>, 2006) </a:t>
            </a:r>
            <a:r>
              <a:rPr lang="en-US" dirty="0" smtClean="0"/>
              <a:t>reported an increase of </a:t>
            </a:r>
            <a:r>
              <a:rPr lang="en-US" dirty="0" smtClean="0">
                <a:solidFill>
                  <a:srgbClr val="C00000"/>
                </a:solidFill>
              </a:rPr>
              <a:t>20% sale </a:t>
            </a:r>
            <a:r>
              <a:rPr lang="en-US" dirty="0" smtClean="0"/>
              <a:t>in the businesses (in KFC, Burger King and Taco bell)by just offering </a:t>
            </a:r>
            <a:r>
              <a:rPr lang="en-US" dirty="0" err="1" smtClean="0"/>
              <a:t>halal</a:t>
            </a:r>
            <a:r>
              <a:rPr lang="en-US" dirty="0" smtClean="0"/>
              <a:t> offerings on their shelves.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(Administrator, 2010) </a:t>
            </a:r>
            <a:r>
              <a:rPr lang="en-US" sz="2800" dirty="0" smtClean="0"/>
              <a:t>reported </a:t>
            </a:r>
            <a:r>
              <a:rPr lang="en-US" dirty="0" smtClean="0"/>
              <a:t>that many non-Muslim consumers buy the </a:t>
            </a:r>
            <a:r>
              <a:rPr lang="en-US" dirty="0" err="1" smtClean="0"/>
              <a:t>halal</a:t>
            </a:r>
            <a:r>
              <a:rPr lang="en-US" dirty="0" smtClean="0"/>
              <a:t> products from hundred </a:t>
            </a:r>
            <a:r>
              <a:rPr lang="en-US" dirty="0" err="1" smtClean="0">
                <a:solidFill>
                  <a:srgbClr val="C00000"/>
                </a:solidFill>
              </a:rPr>
              <a:t>Halal</a:t>
            </a:r>
            <a:r>
              <a:rPr lang="en-US" dirty="0" smtClean="0">
                <a:solidFill>
                  <a:srgbClr val="C00000"/>
                </a:solidFill>
              </a:rPr>
              <a:t> butcheries </a:t>
            </a:r>
            <a:r>
              <a:rPr lang="en-US" dirty="0" smtClean="0"/>
              <a:t>found all over UK.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EVIDENCES FROM GIANT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305800" cy="5410200"/>
          </a:xfrm>
        </p:spPr>
        <p:txBody>
          <a:bodyPr/>
          <a:lstStyle/>
          <a:p>
            <a:r>
              <a:rPr lang="en-US" dirty="0" smtClean="0"/>
              <a:t>To meet this demand Global business Giant companies are introducing </a:t>
            </a:r>
            <a:r>
              <a:rPr lang="en-US" dirty="0" err="1" smtClean="0"/>
              <a:t>Halal</a:t>
            </a:r>
            <a:r>
              <a:rPr lang="en-US" dirty="0" smtClean="0"/>
              <a:t> products/services.</a:t>
            </a:r>
          </a:p>
          <a:p>
            <a:r>
              <a:rPr lang="en-US" dirty="0" err="1" smtClean="0"/>
              <a:t>Halal</a:t>
            </a:r>
            <a:r>
              <a:rPr lang="en-US" dirty="0" smtClean="0"/>
              <a:t> food market in UK alone is estimated to be </a:t>
            </a:r>
            <a:r>
              <a:rPr lang="en-US" dirty="0" smtClean="0">
                <a:solidFill>
                  <a:srgbClr val="C00000"/>
                </a:solidFill>
              </a:rPr>
              <a:t>700 million pounds</a:t>
            </a:r>
            <a:r>
              <a:rPr lang="en-US" dirty="0" smtClean="0"/>
              <a:t>. Similarly it has been reported that the biggest Superstore chain of UK has a plan to import </a:t>
            </a:r>
            <a:r>
              <a:rPr lang="en-US" sz="2400" dirty="0" smtClean="0">
                <a:solidFill>
                  <a:srgbClr val="C00000"/>
                </a:solidFill>
              </a:rPr>
              <a:t>148 million pound </a:t>
            </a:r>
            <a:r>
              <a:rPr lang="en-US" dirty="0" smtClean="0"/>
              <a:t>worth </a:t>
            </a:r>
            <a:r>
              <a:rPr lang="en-US" dirty="0" err="1" smtClean="0"/>
              <a:t>halal</a:t>
            </a:r>
            <a:r>
              <a:rPr lang="en-US" dirty="0" smtClean="0"/>
              <a:t> items from Malaysia in next five years. </a:t>
            </a:r>
            <a:r>
              <a:rPr lang="en-US" sz="2000" dirty="0" smtClean="0"/>
              <a:t>(Grocer, 2007(b)).</a:t>
            </a:r>
          </a:p>
          <a:p>
            <a:endParaRPr lang="en-US" dirty="0" smtClean="0"/>
          </a:p>
        </p:txBody>
      </p:sp>
      <p:pic>
        <p:nvPicPr>
          <p:cNvPr id="4098" name="Picture 2" descr="D:\Conferences\Halal Conference\Images for presentation\TESCO HALL COU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419600"/>
            <a:ext cx="3962400" cy="2438400"/>
          </a:xfrm>
          <a:prstGeom prst="rect">
            <a:avLst/>
          </a:prstGeom>
          <a:noFill/>
        </p:spPr>
      </p:pic>
      <p:pic>
        <p:nvPicPr>
          <p:cNvPr id="4099" name="Picture 3" descr="D:\Conferences\Halal Conference\Images for presentation\Subwa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419600"/>
            <a:ext cx="3505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Conferences\Halal Conference\Images for presentation\McDonalds Hal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90600"/>
            <a:ext cx="3505200" cy="2743200"/>
          </a:xfrm>
          <a:prstGeom prst="rect">
            <a:avLst/>
          </a:prstGeom>
          <a:noFill/>
        </p:spPr>
      </p:pic>
      <p:pic>
        <p:nvPicPr>
          <p:cNvPr id="5124" name="Picture 4" descr="D:\Conferences\Halal Conference\Images for presentation\KFC HALAL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343400"/>
            <a:ext cx="2514600" cy="2209800"/>
          </a:xfrm>
          <a:prstGeom prst="rect">
            <a:avLst/>
          </a:prstGeom>
          <a:noFill/>
        </p:spPr>
      </p:pic>
      <p:pic>
        <p:nvPicPr>
          <p:cNvPr id="5125" name="Picture 5" descr="D:\Conferences\Halal Conference\Images for presentation\KFC Hala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343400"/>
            <a:ext cx="2438400" cy="2209800"/>
          </a:xfrm>
          <a:prstGeom prst="rect">
            <a:avLst/>
          </a:prstGeom>
          <a:noFill/>
        </p:spPr>
      </p:pic>
      <p:pic>
        <p:nvPicPr>
          <p:cNvPr id="5126" name="Picture 6" descr="D:\Conferences\Halal Conference\Images for presentation\KFC H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19600"/>
            <a:ext cx="3143250" cy="2133600"/>
          </a:xfrm>
          <a:prstGeom prst="rect">
            <a:avLst/>
          </a:prstGeom>
          <a:noFill/>
        </p:spPr>
      </p:pic>
      <p:pic>
        <p:nvPicPr>
          <p:cNvPr id="5127" name="Picture 7" descr="D:\Conferences\Halal Conference\Images for presentation\Hall Macdonal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990600"/>
            <a:ext cx="43434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57150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 smtClean="0">
                <a:solidFill>
                  <a:srgbClr val="C00000"/>
                </a:solidFill>
              </a:rPr>
              <a:t>France</a:t>
            </a:r>
            <a:r>
              <a:rPr lang="en-GB" dirty="0" smtClean="0"/>
              <a:t>,</a:t>
            </a:r>
            <a:r>
              <a:rPr lang="en-US" dirty="0" smtClean="0"/>
              <a:t> fast food chain Quick - the </a:t>
            </a:r>
            <a:r>
              <a:rPr lang="en-US" dirty="0" smtClean="0">
                <a:solidFill>
                  <a:srgbClr val="C00000"/>
                </a:solidFill>
              </a:rPr>
              <a:t>number two </a:t>
            </a:r>
            <a:r>
              <a:rPr lang="en-US" dirty="0" smtClean="0"/>
              <a:t>burger chain in France after McDonald's, announced that </a:t>
            </a:r>
            <a:r>
              <a:rPr lang="en-US" dirty="0" smtClean="0">
                <a:solidFill>
                  <a:srgbClr val="C00000"/>
                </a:solidFill>
              </a:rPr>
              <a:t>22 of its outlets </a:t>
            </a:r>
            <a:r>
              <a:rPr lang="en-US" dirty="0" smtClean="0"/>
              <a:t>would serve </a:t>
            </a:r>
            <a:r>
              <a:rPr lang="en-US" dirty="0" err="1" smtClean="0"/>
              <a:t>Halal</a:t>
            </a:r>
            <a:r>
              <a:rPr lang="en-US" dirty="0" smtClean="0"/>
              <a:t> meat only </a:t>
            </a:r>
            <a:r>
              <a:rPr lang="en-US" sz="2000" dirty="0" smtClean="0"/>
              <a:t>(BBC, 2010).</a:t>
            </a:r>
          </a:p>
          <a:p>
            <a:endParaRPr lang="en-US" dirty="0"/>
          </a:p>
        </p:txBody>
      </p:sp>
      <p:pic>
        <p:nvPicPr>
          <p:cNvPr id="11266" name="Picture 2" descr="D:\Conferences\Halal Conference\Images for presentation\Quick hal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05200"/>
            <a:ext cx="3352800" cy="2514600"/>
          </a:xfrm>
          <a:prstGeom prst="rect">
            <a:avLst/>
          </a:prstGeom>
          <a:noFill/>
        </p:spPr>
      </p:pic>
      <p:pic>
        <p:nvPicPr>
          <p:cNvPr id="11267" name="Picture 3" descr="D:\Conferences\Halal Conference\Images for presentation\Quick h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05200"/>
            <a:ext cx="32004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r>
              <a:rPr lang="en-US" dirty="0" smtClean="0"/>
              <a:t>Burger King opened first </a:t>
            </a:r>
            <a:r>
              <a:rPr lang="en-US" dirty="0" err="1" smtClean="0"/>
              <a:t>Halal</a:t>
            </a:r>
            <a:r>
              <a:rPr lang="en-US" dirty="0" smtClean="0"/>
              <a:t> branch in 2005.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D:\Conferences\Halal Conference\Images for presentation\Burger King Hal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09800"/>
            <a:ext cx="3200400" cy="3276600"/>
          </a:xfrm>
          <a:prstGeom prst="rect">
            <a:avLst/>
          </a:prstGeom>
          <a:noFill/>
        </p:spPr>
      </p:pic>
      <p:pic>
        <p:nvPicPr>
          <p:cNvPr id="15363" name="Picture 3" descr="D:\Conferences\Halal Conference\Images for presentation\Burger 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3048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</TotalTime>
  <Words>1236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Slide 1</vt:lpstr>
      <vt:lpstr>Halal knocking the Doors of non-Muslim`s Markets/Businesses</vt:lpstr>
      <vt:lpstr>Slide 3</vt:lpstr>
      <vt:lpstr>REVIEW OF LITERATURE</vt:lpstr>
      <vt:lpstr>Slide 5</vt:lpstr>
      <vt:lpstr>EVIDENCES FROM GIANT BUSINESSES</vt:lpstr>
      <vt:lpstr>Slide 7</vt:lpstr>
      <vt:lpstr>Slide 8</vt:lpstr>
      <vt:lpstr>EVIDENCES Cont.</vt:lpstr>
      <vt:lpstr>Slide 10</vt:lpstr>
      <vt:lpstr>Slide 11</vt:lpstr>
      <vt:lpstr>EVIDENCES Cont.</vt:lpstr>
      <vt:lpstr>Slide 13</vt:lpstr>
      <vt:lpstr>Slide 14</vt:lpstr>
      <vt:lpstr>EVIDENCES Cont.</vt:lpstr>
      <vt:lpstr>EVIDENCES Cont.</vt:lpstr>
      <vt:lpstr>Slide 17</vt:lpstr>
      <vt:lpstr>Slide 18</vt:lpstr>
      <vt:lpstr>Slide 19</vt:lpstr>
      <vt:lpstr>REFERENCES</vt:lpstr>
      <vt:lpstr>Slide 21</vt:lpstr>
      <vt:lpstr>Slide 22</vt:lpstr>
      <vt:lpstr>QUESTIONS !!!</vt:lpstr>
      <vt:lpstr>  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Halal Knocking the Doors of non-Muslims</dc:title>
  <dc:creator>Rana</dc:creator>
  <cp:lastModifiedBy>Windows User</cp:lastModifiedBy>
  <cp:revision>32</cp:revision>
  <dcterms:created xsi:type="dcterms:W3CDTF">2006-08-16T00:00:00Z</dcterms:created>
  <dcterms:modified xsi:type="dcterms:W3CDTF">2012-02-01T08:17:59Z</dcterms:modified>
</cp:coreProperties>
</file>